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-72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8205589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941184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277206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45550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084125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16029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7580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2416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133577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477143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814480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6258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59795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646870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67554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07787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61729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143057A-C0C0-4BE7-B984-168DF3835093}" type="datetimeFigureOut">
              <a:rPr lang="es-MX" smtClean="0"/>
              <a:pPr/>
              <a:t>15/02/2021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8114E5-2060-45B1-8BDE-5EB18358910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8749610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EF8CD41-4164-499C-81D6-41136D617E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02080"/>
            <a:ext cx="11541760" cy="3755811"/>
          </a:xfrm>
        </p:spPr>
        <p:txBody>
          <a:bodyPr>
            <a:noAutofit/>
          </a:bodyPr>
          <a:lstStyle/>
          <a:p>
            <a:pPr algn="ctr"/>
            <a:r>
              <a:rPr lang="es-MX" sz="8000" dirty="0" smtClean="0"/>
              <a:t>PERSPECTIVA</a:t>
            </a:r>
            <a:r>
              <a:rPr lang="es-MX" sz="8000" dirty="0" smtClean="0">
                <a:solidFill>
                  <a:srgbClr val="FFFF00"/>
                </a:solidFill>
              </a:rPr>
              <a:t> BÍBLICA </a:t>
            </a:r>
            <a:r>
              <a:rPr lang="es-MX" sz="8000" dirty="0" smtClean="0"/>
              <a:t>Y </a:t>
            </a:r>
            <a:r>
              <a:rPr lang="es-MX" sz="8000" dirty="0" smtClean="0">
                <a:solidFill>
                  <a:srgbClr val="FFFF00"/>
                </a:solidFill>
              </a:rPr>
              <a:t>PENTECOSTAL</a:t>
            </a:r>
            <a:r>
              <a:rPr lang="es-MX" sz="8000" dirty="0" smtClean="0"/>
              <a:t> DE LA EDUCACIÓN </a:t>
            </a:r>
            <a:r>
              <a:rPr lang="es-MX" sz="8000" dirty="0">
                <a:solidFill>
                  <a:srgbClr val="FFFF00"/>
                </a:solidFill>
              </a:rPr>
              <a:t>GENERACIONAL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80C6EFA5-7FD2-4D3D-8A98-6D65784AA1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3679" y="5452533"/>
            <a:ext cx="7197726" cy="358987"/>
          </a:xfrm>
        </p:spPr>
        <p:txBody>
          <a:bodyPr>
            <a:normAutofit lnSpcReduction="10000"/>
          </a:bodyPr>
          <a:lstStyle/>
          <a:p>
            <a:r>
              <a:rPr lang="es-MX" dirty="0"/>
              <a:t>Fabián </a:t>
            </a:r>
            <a:r>
              <a:rPr lang="es-MX" dirty="0" err="1"/>
              <a:t>lh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17476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7A2D3C18-5DA2-47BC-AA4B-2DDDE102F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25719015"/>
              </p:ext>
            </p:extLst>
          </p:nvPr>
        </p:nvGraphicFramePr>
        <p:xfrm>
          <a:off x="666044" y="2525100"/>
          <a:ext cx="11164712" cy="256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76712">
                  <a:extLst>
                    <a:ext uri="{9D8B030D-6E8A-4147-A177-3AD203B41FA5}">
                      <a16:colId xmlns:a16="http://schemas.microsoft.com/office/drawing/2014/main" xmlns="" val="850161653"/>
                    </a:ext>
                  </a:extLst>
                </a:gridCol>
                <a:gridCol w="5588000">
                  <a:extLst>
                    <a:ext uri="{9D8B030D-6E8A-4147-A177-3AD203B41FA5}">
                      <a16:colId xmlns:a16="http://schemas.microsoft.com/office/drawing/2014/main" xmlns="" val="144796843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400" b="0" i="1" dirty="0">
                          <a:solidFill>
                            <a:srgbClr val="FFFF00"/>
                          </a:solidFill>
                          <a:effectLst/>
                        </a:rPr>
                        <a:t>Para vosotros</a:t>
                      </a:r>
                      <a:endParaRPr lang="es-MX" sz="2400" b="0" i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400" b="0" dirty="0">
                          <a:solidFill>
                            <a:schemeClr val="tx1"/>
                          </a:solidFill>
                          <a:effectLst/>
                        </a:rPr>
                        <a:t>Experiencia personal para los presentes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MX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058597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400" b="0" i="1" dirty="0">
                          <a:solidFill>
                            <a:srgbClr val="FFFF00"/>
                          </a:solidFill>
                          <a:effectLst/>
                        </a:rPr>
                        <a:t>Para vuestros hijos</a:t>
                      </a:r>
                      <a:endParaRPr lang="es-MX" sz="2400" b="0" i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400" b="0" dirty="0">
                          <a:solidFill>
                            <a:schemeClr val="tx1"/>
                          </a:solidFill>
                          <a:effectLst/>
                        </a:rPr>
                        <a:t>Experiencia a sus descendientes directos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MX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511070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400" b="0" i="1" dirty="0">
                          <a:solidFill>
                            <a:srgbClr val="FFFF00"/>
                          </a:solidFill>
                          <a:effectLst/>
                        </a:rPr>
                        <a:t>Para todos los que están lejos</a:t>
                      </a:r>
                      <a:endParaRPr lang="es-MX" sz="2400" b="0" i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400" b="0" dirty="0">
                          <a:solidFill>
                            <a:schemeClr val="tx1"/>
                          </a:solidFill>
                          <a:effectLst/>
                        </a:rPr>
                        <a:t>Experiencia asignada a lugares remotos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MX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508874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400" b="0" i="1" dirty="0">
                          <a:solidFill>
                            <a:srgbClr val="FFFF00"/>
                          </a:solidFill>
                          <a:effectLst/>
                        </a:rPr>
                        <a:t>Para cuantos el Señor nuestro Dios llamare</a:t>
                      </a:r>
                      <a:endParaRPr lang="es-MX" sz="2400" b="0" i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2400" b="0" dirty="0">
                          <a:solidFill>
                            <a:schemeClr val="tx1"/>
                          </a:solidFill>
                          <a:effectLst/>
                        </a:rPr>
                        <a:t>Experiencia universal sin distinción racial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13021261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B036058F-59B3-417E-8EDE-860586ECD4EA}"/>
              </a:ext>
            </a:extLst>
          </p:cNvPr>
          <p:cNvSpPr txBox="1"/>
          <p:nvPr/>
        </p:nvSpPr>
        <p:spPr>
          <a:xfrm>
            <a:off x="4614898" y="1618827"/>
            <a:ext cx="1984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/>
              <a:t>Hechos 2:39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524000" y="772160"/>
            <a:ext cx="92940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>
                <a:solidFill>
                  <a:srgbClr val="FFFF00"/>
                </a:solidFill>
              </a:rPr>
              <a:t>FORMACIÓN PENTECOSTAL GENERACIONAL</a:t>
            </a:r>
            <a:endParaRPr lang="es-MX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3915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C75598EC-A41D-499D-B72B-BF83FDFB0704}"/>
              </a:ext>
            </a:extLst>
          </p:cNvPr>
          <p:cNvSpPr/>
          <p:nvPr/>
        </p:nvSpPr>
        <p:spPr>
          <a:xfrm>
            <a:off x="1056640" y="1552000"/>
            <a:ext cx="633983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s-MX" sz="3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s-MX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creer y vivir en la experiencia cristiana del Espíritu Santo y todo lo relacionado con su obra: </a:t>
            </a:r>
          </a:p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s-MX" sz="3200" dirty="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bautismo en el Espíritu, </a:t>
            </a:r>
          </a:p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s-MX" sz="3200" dirty="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MX" sz="3200" dirty="0" smtClean="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glosolalia,</a:t>
            </a:r>
          </a:p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s-MX" sz="3200" dirty="0" smtClean="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MX" sz="3200" dirty="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sanidad divina, </a:t>
            </a:r>
          </a:p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s-MX" sz="3200" dirty="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Los dones espirituales </a:t>
            </a:r>
          </a:p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s-MX" sz="3200" dirty="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Los ministerios  ungidos, </a:t>
            </a:r>
          </a:p>
          <a:p>
            <a:pPr marL="342900" indent="-342900" algn="just">
              <a:spcAft>
                <a:spcPts val="0"/>
              </a:spcAft>
              <a:buFont typeface="Arial" pitchFamily="34" charset="0"/>
              <a:buChar char="•"/>
            </a:pPr>
            <a:r>
              <a:rPr lang="es-MX" sz="3200" dirty="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infalible de la Palabra de Dios…</a:t>
            </a:r>
            <a:endParaRPr lang="es-MX" sz="3200" dirty="0">
              <a:solidFill>
                <a:srgbClr val="FFFF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1E7493E6-8BA4-40A6-916C-E45E8C38C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38720" y="1"/>
            <a:ext cx="4653280" cy="6858000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B906C1FC-73E6-45A1-80DD-4BE4599FC55C}"/>
              </a:ext>
            </a:extLst>
          </p:cNvPr>
          <p:cNvSpPr/>
          <p:nvPr/>
        </p:nvSpPr>
        <p:spPr>
          <a:xfrm>
            <a:off x="853142" y="246005"/>
            <a:ext cx="316798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 pentecostal </a:t>
            </a:r>
            <a:endParaRPr lang="es-MX" sz="36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s-MX" sz="3600" dirty="0" smtClean="0">
                <a:solidFill>
                  <a:srgbClr val="FFFF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DEFINICIÓN</a:t>
            </a:r>
            <a:endParaRPr lang="es-MX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2657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27760B3D-622F-4540-9849-1304598544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5201919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A1FC3446-FCEE-432E-8791-84C8036E00F1}"/>
              </a:ext>
            </a:extLst>
          </p:cNvPr>
          <p:cNvSpPr txBox="1"/>
          <p:nvPr/>
        </p:nvSpPr>
        <p:spPr>
          <a:xfrm>
            <a:off x="5108271" y="534303"/>
            <a:ext cx="65257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>
                <a:solidFill>
                  <a:srgbClr val="FFFF00"/>
                </a:solidFill>
              </a:rPr>
              <a:t>ENFOQUE DE LA EDUCACIÓN PENTECOSTAL</a:t>
            </a:r>
            <a:endParaRPr lang="es-MX" sz="2800" dirty="0">
              <a:solidFill>
                <a:srgbClr val="FFFF0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D91D78B1-E522-4387-99A3-238C50FD73BF}"/>
              </a:ext>
            </a:extLst>
          </p:cNvPr>
          <p:cNvSpPr txBox="1"/>
          <p:nvPr/>
        </p:nvSpPr>
        <p:spPr>
          <a:xfrm>
            <a:off x="5534991" y="1179443"/>
            <a:ext cx="4338688" cy="5021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400" dirty="0"/>
              <a:t>Bautismo en el Espíritu Santo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Recepción de dones y ministerios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Sanidad divina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Liberación de endemoniados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Predicación con denuedo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Pasión por almas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Oración ferviente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Consagración total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Servicio comprometido</a:t>
            </a:r>
          </a:p>
        </p:txBody>
      </p:sp>
    </p:spTree>
    <p:extLst>
      <p:ext uri="{BB962C8B-B14F-4D97-AF65-F5344CB8AC3E}">
        <p14:creationId xmlns:p14="http://schemas.microsoft.com/office/powerpoint/2010/main" xmlns="" val="2150899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74240" y="670560"/>
            <a:ext cx="75362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dirty="0" smtClean="0">
                <a:solidFill>
                  <a:srgbClr val="FFFF00"/>
                </a:solidFill>
              </a:rPr>
              <a:t>REFUERZO DE LA EDUCACIÓN PENTECOSTAL</a:t>
            </a:r>
            <a:endParaRPr lang="es-MX" sz="3200" dirty="0">
              <a:solidFill>
                <a:srgbClr val="FFFF00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33579" y="1596694"/>
            <a:ext cx="11558421" cy="4444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Formar</a:t>
            </a:r>
            <a:r>
              <a:rPr kumimoji="0" lang="es-MX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s-MX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discípulos del Señor,</a:t>
            </a:r>
            <a:r>
              <a:rPr kumimoji="0" lang="es-MX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genuinos</a:t>
            </a:r>
            <a:endParaRPr kumimoji="0" lang="es-MX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Fortalecer la espiritualidad de los creyentes.</a:t>
            </a:r>
            <a:endParaRPr kumimoji="0" lang="es-MX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Predicar y enseñar la palabra bajo la </a:t>
            </a:r>
            <a:r>
              <a:rPr kumimoji="0" lang="es-MX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unción </a:t>
            </a:r>
            <a:r>
              <a:rPr kumimoji="0" lang="es-MX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del Espíritu.</a:t>
            </a:r>
            <a:endParaRPr kumimoji="0" lang="es-MX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Presenciar manifestaciones poderosas del Espíritu Santo.</a:t>
            </a:r>
            <a:endParaRPr kumimoji="0" lang="es-MX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Respaldar la predicación del evangelio con señales y milagros.</a:t>
            </a:r>
            <a:endParaRPr kumimoji="0" lang="es-MX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Motivar a los creyentes a una vida devocional genuina y saludable .</a:t>
            </a:r>
            <a:endParaRPr kumimoji="0" lang="es-MX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566B18BD-62F0-47C7-AAD0-699E125A8B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1208"/>
            <a:ext cx="12192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76102" y="918094"/>
            <a:ext cx="34894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solidFill>
                  <a:srgbClr val="FFFF00"/>
                </a:solidFill>
              </a:rPr>
              <a:t>RESULTADOS DE LA INVESTIDURA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87927" y="3722592"/>
            <a:ext cx="1159625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sz="2800" dirty="0"/>
              <a:t>Reviste de poder a los creyentes (</a:t>
            </a:r>
            <a:r>
              <a:rPr lang="es-MX" sz="2800" dirty="0" err="1"/>
              <a:t>Luc</a:t>
            </a:r>
            <a:r>
              <a:rPr lang="es-MX" sz="2800" dirty="0"/>
              <a:t> 4:1; </a:t>
            </a:r>
            <a:r>
              <a:rPr lang="es-MX" sz="2800" dirty="0" err="1"/>
              <a:t>Hech</a:t>
            </a:r>
            <a:r>
              <a:rPr lang="es-MX" sz="2800" dirty="0"/>
              <a:t> 1:8; 1 P 1:12)</a:t>
            </a:r>
            <a:endParaRPr lang="es-ES" sz="2800" dirty="0"/>
          </a:p>
          <a:p>
            <a:pPr lvl="0"/>
            <a:r>
              <a:rPr lang="es-MX" sz="2800" dirty="0"/>
              <a:t>Imparte dones y ministerios.  (1 Co 12:4-11).</a:t>
            </a:r>
            <a:endParaRPr lang="es-ES" sz="2800" dirty="0"/>
          </a:p>
          <a:p>
            <a:pPr lvl="0"/>
            <a:r>
              <a:rPr lang="es-MX" sz="2800" dirty="0"/>
              <a:t>Perfecciona el carácter de los hijos de Dios (</a:t>
            </a:r>
            <a:r>
              <a:rPr lang="es-MX" sz="2800" dirty="0" err="1"/>
              <a:t>Rom</a:t>
            </a:r>
            <a:r>
              <a:rPr lang="es-MX" sz="2800" dirty="0"/>
              <a:t> 8:1,13; </a:t>
            </a:r>
            <a:r>
              <a:rPr lang="es-MX" sz="2800" dirty="0" err="1"/>
              <a:t>Gál</a:t>
            </a:r>
            <a:r>
              <a:rPr lang="es-MX" sz="2800" dirty="0"/>
              <a:t> 5:16,17, 22,25).</a:t>
            </a:r>
            <a:endParaRPr lang="es-ES" sz="2800" dirty="0"/>
          </a:p>
          <a:p>
            <a:pPr lvl="0"/>
            <a:r>
              <a:rPr lang="es-MX" sz="2800" dirty="0"/>
              <a:t>Capacita para el servicio (</a:t>
            </a:r>
            <a:r>
              <a:rPr lang="es-MX" sz="2800" dirty="0" err="1"/>
              <a:t>Hech</a:t>
            </a:r>
            <a:r>
              <a:rPr lang="es-MX" sz="2800" dirty="0"/>
              <a:t> 10:38; 1 Co 2:10, 2 P 1:21)</a:t>
            </a:r>
            <a:endParaRPr lang="es-ES" sz="2800" dirty="0"/>
          </a:p>
          <a:p>
            <a:pPr lvl="0"/>
            <a:r>
              <a:rPr lang="es-MX" sz="2800" dirty="0"/>
              <a:t>Provee pasión y denuedo para hacer la obra de Cristo (</a:t>
            </a:r>
            <a:r>
              <a:rPr lang="es-MX" sz="2800" dirty="0" err="1"/>
              <a:t>luc</a:t>
            </a:r>
            <a:r>
              <a:rPr lang="es-MX" sz="2800" dirty="0"/>
              <a:t> 12:12; </a:t>
            </a:r>
            <a:r>
              <a:rPr lang="es-MX" sz="2800" dirty="0" err="1"/>
              <a:t>Hech</a:t>
            </a:r>
            <a:r>
              <a:rPr lang="es-MX" sz="2800" dirty="0"/>
              <a:t> 4:8,31).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xmlns="" val="3296280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5908D5F6-22AE-4F56-9391-F1B3C464FFA3}"/>
              </a:ext>
            </a:extLst>
          </p:cNvPr>
          <p:cNvSpPr/>
          <p:nvPr/>
        </p:nvSpPr>
        <p:spPr>
          <a:xfrm>
            <a:off x="4809066" y="1056640"/>
            <a:ext cx="7382934" cy="4420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MX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Creyentes vigorosos en el Señor.</a:t>
            </a: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MX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Conocimiento más exacto de las verdades doctrinales.</a:t>
            </a: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MX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 campos evangelizados.</a:t>
            </a: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MX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Madurez integral en los creyentes.</a:t>
            </a: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MX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Crecimiento pleno de la obra del Señor.</a:t>
            </a: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s-MX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0FD40C52-CF01-4734-87F9-73DDFE5EF3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469392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BAE55D36-E6FE-4CB8-8FF0-FEF7C14552B8}"/>
              </a:ext>
            </a:extLst>
          </p:cNvPr>
          <p:cNvSpPr txBox="1"/>
          <p:nvPr/>
        </p:nvSpPr>
        <p:spPr>
          <a:xfrm>
            <a:off x="1530773" y="322861"/>
            <a:ext cx="16523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b="1" dirty="0">
                <a:solidFill>
                  <a:schemeClr val="bg1"/>
                </a:solidFill>
              </a:rPr>
              <a:t>EFECTOS</a:t>
            </a:r>
          </a:p>
        </p:txBody>
      </p:sp>
    </p:spTree>
    <p:extLst>
      <p:ext uri="{BB962C8B-B14F-4D97-AF65-F5344CB8AC3E}">
        <p14:creationId xmlns:p14="http://schemas.microsoft.com/office/powerpoint/2010/main" xmlns="" val="378613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51201" y="1983984"/>
            <a:ext cx="607983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MX" sz="3600" i="1" dirty="0">
                <a:solidFill>
                  <a:srgbClr val="FFFF00"/>
                </a:solidFill>
              </a:rPr>
              <a:t>Una vida transformada</a:t>
            </a:r>
            <a:r>
              <a:rPr lang="es-MX" sz="3600" dirty="0">
                <a:solidFill>
                  <a:srgbClr val="FFFF00"/>
                </a:solidFill>
              </a:rPr>
              <a:t>. 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MX" sz="3600" i="1" dirty="0">
                <a:solidFill>
                  <a:srgbClr val="FFFF00"/>
                </a:solidFill>
              </a:rPr>
              <a:t>Una vida productiva.</a:t>
            </a:r>
            <a:r>
              <a:rPr lang="es-MX" sz="3600" dirty="0">
                <a:solidFill>
                  <a:srgbClr val="FFFF00"/>
                </a:solidFill>
              </a:rPr>
              <a:t> 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MX" sz="3600" i="1" dirty="0">
                <a:solidFill>
                  <a:srgbClr val="FFFF00"/>
                </a:solidFill>
              </a:rPr>
              <a:t>Una vida victoriosa</a:t>
            </a:r>
            <a:r>
              <a:rPr lang="es-MX" sz="3600" dirty="0">
                <a:solidFill>
                  <a:srgbClr val="FFFF00"/>
                </a:solidFill>
              </a:rPr>
              <a:t>. </a:t>
            </a:r>
            <a:endParaRPr lang="es-ES" sz="3600" dirty="0"/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MX" sz="3600" i="1" dirty="0">
                <a:solidFill>
                  <a:srgbClr val="FFFF00"/>
                </a:solidFill>
              </a:rPr>
              <a:t>Una vida apasionada</a:t>
            </a:r>
            <a:r>
              <a:rPr lang="es-MX" sz="3600" dirty="0">
                <a:solidFill>
                  <a:srgbClr val="FFFF00"/>
                </a:solidFill>
              </a:rPr>
              <a:t>. 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MX" sz="3600" i="1" dirty="0">
                <a:solidFill>
                  <a:srgbClr val="FFFF00"/>
                </a:solidFill>
              </a:rPr>
              <a:t>Una vida consagrada</a:t>
            </a:r>
            <a:r>
              <a:rPr lang="es-MX" sz="3600" dirty="0">
                <a:solidFill>
                  <a:srgbClr val="FFFF00"/>
                </a:solidFill>
              </a:rPr>
              <a:t>. </a:t>
            </a:r>
            <a:endParaRPr lang="es-ES" sz="3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3172690" y="1105477"/>
            <a:ext cx="56063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/>
              <a:t>UN CREYENTE PENTECOSTAL ES:</a:t>
            </a:r>
          </a:p>
        </p:txBody>
      </p:sp>
    </p:spTree>
    <p:extLst>
      <p:ext uri="{BB962C8B-B14F-4D97-AF65-F5344CB8AC3E}">
        <p14:creationId xmlns:p14="http://schemas.microsoft.com/office/powerpoint/2010/main" xmlns="" val="3783630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56</TotalTime>
  <Words>332</Words>
  <Application>Microsoft Office PowerPoint</Application>
  <PresentationFormat>Personalizado</PresentationFormat>
  <Paragraphs>56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Celestial</vt:lpstr>
      <vt:lpstr>PERSPECTIVA BÍBLICA Y PENTECOSTAL DE LA EDUCACIÓN GENERACIONAL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PENTECOSTALISMO GENERACIONAL</dc:title>
  <dc:creator>Admin</dc:creator>
  <cp:lastModifiedBy>FABIÁN LG</cp:lastModifiedBy>
  <cp:revision>9</cp:revision>
  <dcterms:created xsi:type="dcterms:W3CDTF">2006-01-27T17:16:10Z</dcterms:created>
  <dcterms:modified xsi:type="dcterms:W3CDTF">2021-02-15T23:14:03Z</dcterms:modified>
</cp:coreProperties>
</file>